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17F779-0D18-49E6-BFAE-3E7B7173F20C}" type="datetimeFigureOut">
              <a:rPr lang="en-US" smtClean="0"/>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4EAB1-F8AF-4575-86A9-C23AE88B4B16}" type="slidenum">
              <a:rPr lang="en-US" smtClean="0"/>
              <a:t>‹#›</a:t>
            </a:fld>
            <a:endParaRPr lang="en-US"/>
          </a:p>
        </p:txBody>
      </p:sp>
    </p:spTree>
    <p:extLst>
      <p:ext uri="{BB962C8B-B14F-4D97-AF65-F5344CB8AC3E}">
        <p14:creationId xmlns:p14="http://schemas.microsoft.com/office/powerpoint/2010/main" val="1727427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17F779-0D18-49E6-BFAE-3E7B7173F20C}" type="datetimeFigureOut">
              <a:rPr lang="en-US" smtClean="0"/>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4EAB1-F8AF-4575-86A9-C23AE88B4B16}" type="slidenum">
              <a:rPr lang="en-US" smtClean="0"/>
              <a:t>‹#›</a:t>
            </a:fld>
            <a:endParaRPr lang="en-US"/>
          </a:p>
        </p:txBody>
      </p:sp>
    </p:spTree>
    <p:extLst>
      <p:ext uri="{BB962C8B-B14F-4D97-AF65-F5344CB8AC3E}">
        <p14:creationId xmlns:p14="http://schemas.microsoft.com/office/powerpoint/2010/main" val="2463255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17F779-0D18-49E6-BFAE-3E7B7173F20C}" type="datetimeFigureOut">
              <a:rPr lang="en-US" smtClean="0"/>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4EAB1-F8AF-4575-86A9-C23AE88B4B16}" type="slidenum">
              <a:rPr lang="en-US" smtClean="0"/>
              <a:t>‹#›</a:t>
            </a:fld>
            <a:endParaRPr lang="en-US"/>
          </a:p>
        </p:txBody>
      </p:sp>
    </p:spTree>
    <p:extLst>
      <p:ext uri="{BB962C8B-B14F-4D97-AF65-F5344CB8AC3E}">
        <p14:creationId xmlns:p14="http://schemas.microsoft.com/office/powerpoint/2010/main" val="1172980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17F779-0D18-49E6-BFAE-3E7B7173F20C}" type="datetimeFigureOut">
              <a:rPr lang="en-US" smtClean="0"/>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4EAB1-F8AF-4575-86A9-C23AE88B4B16}" type="slidenum">
              <a:rPr lang="en-US" smtClean="0"/>
              <a:t>‹#›</a:t>
            </a:fld>
            <a:endParaRPr lang="en-US"/>
          </a:p>
        </p:txBody>
      </p:sp>
    </p:spTree>
    <p:extLst>
      <p:ext uri="{BB962C8B-B14F-4D97-AF65-F5344CB8AC3E}">
        <p14:creationId xmlns:p14="http://schemas.microsoft.com/office/powerpoint/2010/main" val="3860673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17F779-0D18-49E6-BFAE-3E7B7173F20C}" type="datetimeFigureOut">
              <a:rPr lang="en-US" smtClean="0"/>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4EAB1-F8AF-4575-86A9-C23AE88B4B16}" type="slidenum">
              <a:rPr lang="en-US" smtClean="0"/>
              <a:t>‹#›</a:t>
            </a:fld>
            <a:endParaRPr lang="en-US"/>
          </a:p>
        </p:txBody>
      </p:sp>
    </p:spTree>
    <p:extLst>
      <p:ext uri="{BB962C8B-B14F-4D97-AF65-F5344CB8AC3E}">
        <p14:creationId xmlns:p14="http://schemas.microsoft.com/office/powerpoint/2010/main" val="700824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17F779-0D18-49E6-BFAE-3E7B7173F20C}" type="datetimeFigureOut">
              <a:rPr lang="en-US" smtClean="0"/>
              <a:t>11/22/2016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24EAB1-F8AF-4575-86A9-C23AE88B4B16}" type="slidenum">
              <a:rPr lang="en-US" smtClean="0"/>
              <a:t>‹#›</a:t>
            </a:fld>
            <a:endParaRPr lang="en-US"/>
          </a:p>
        </p:txBody>
      </p:sp>
    </p:spTree>
    <p:extLst>
      <p:ext uri="{BB962C8B-B14F-4D97-AF65-F5344CB8AC3E}">
        <p14:creationId xmlns:p14="http://schemas.microsoft.com/office/powerpoint/2010/main" val="485052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17F779-0D18-49E6-BFAE-3E7B7173F20C}" type="datetimeFigureOut">
              <a:rPr lang="en-US" smtClean="0"/>
              <a:t>11/22/2016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24EAB1-F8AF-4575-86A9-C23AE88B4B16}" type="slidenum">
              <a:rPr lang="en-US" smtClean="0"/>
              <a:t>‹#›</a:t>
            </a:fld>
            <a:endParaRPr lang="en-US"/>
          </a:p>
        </p:txBody>
      </p:sp>
    </p:spTree>
    <p:extLst>
      <p:ext uri="{BB962C8B-B14F-4D97-AF65-F5344CB8AC3E}">
        <p14:creationId xmlns:p14="http://schemas.microsoft.com/office/powerpoint/2010/main" val="3710264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17F779-0D18-49E6-BFAE-3E7B7173F20C}" type="datetimeFigureOut">
              <a:rPr lang="en-US" smtClean="0"/>
              <a:t>11/22/2016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24EAB1-F8AF-4575-86A9-C23AE88B4B16}" type="slidenum">
              <a:rPr lang="en-US" smtClean="0"/>
              <a:t>‹#›</a:t>
            </a:fld>
            <a:endParaRPr lang="en-US"/>
          </a:p>
        </p:txBody>
      </p:sp>
    </p:spTree>
    <p:extLst>
      <p:ext uri="{BB962C8B-B14F-4D97-AF65-F5344CB8AC3E}">
        <p14:creationId xmlns:p14="http://schemas.microsoft.com/office/powerpoint/2010/main" val="4151358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17F779-0D18-49E6-BFAE-3E7B7173F20C}" type="datetimeFigureOut">
              <a:rPr lang="en-US" smtClean="0"/>
              <a:t>11/22/2016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24EAB1-F8AF-4575-86A9-C23AE88B4B16}" type="slidenum">
              <a:rPr lang="en-US" smtClean="0"/>
              <a:t>‹#›</a:t>
            </a:fld>
            <a:endParaRPr lang="en-US"/>
          </a:p>
        </p:txBody>
      </p:sp>
    </p:spTree>
    <p:extLst>
      <p:ext uri="{BB962C8B-B14F-4D97-AF65-F5344CB8AC3E}">
        <p14:creationId xmlns:p14="http://schemas.microsoft.com/office/powerpoint/2010/main" val="1450013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17F779-0D18-49E6-BFAE-3E7B7173F20C}" type="datetimeFigureOut">
              <a:rPr lang="en-US" smtClean="0"/>
              <a:t>11/22/2016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24EAB1-F8AF-4575-86A9-C23AE88B4B16}" type="slidenum">
              <a:rPr lang="en-US" smtClean="0"/>
              <a:t>‹#›</a:t>
            </a:fld>
            <a:endParaRPr lang="en-US"/>
          </a:p>
        </p:txBody>
      </p:sp>
    </p:spTree>
    <p:extLst>
      <p:ext uri="{BB962C8B-B14F-4D97-AF65-F5344CB8AC3E}">
        <p14:creationId xmlns:p14="http://schemas.microsoft.com/office/powerpoint/2010/main" val="3943494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17F779-0D18-49E6-BFAE-3E7B7173F20C}" type="datetimeFigureOut">
              <a:rPr lang="en-US" smtClean="0"/>
              <a:t>11/22/2016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24EAB1-F8AF-4575-86A9-C23AE88B4B16}" type="slidenum">
              <a:rPr lang="en-US" smtClean="0"/>
              <a:t>‹#›</a:t>
            </a:fld>
            <a:endParaRPr lang="en-US"/>
          </a:p>
        </p:txBody>
      </p:sp>
    </p:spTree>
    <p:extLst>
      <p:ext uri="{BB962C8B-B14F-4D97-AF65-F5344CB8AC3E}">
        <p14:creationId xmlns:p14="http://schemas.microsoft.com/office/powerpoint/2010/main" val="2346482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17F779-0D18-49E6-BFAE-3E7B7173F20C}" type="datetimeFigureOut">
              <a:rPr lang="en-US" smtClean="0"/>
              <a:t>11/22/2016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24EAB1-F8AF-4575-86A9-C23AE88B4B16}" type="slidenum">
              <a:rPr lang="en-US" smtClean="0"/>
              <a:t>‹#›</a:t>
            </a:fld>
            <a:endParaRPr lang="en-US"/>
          </a:p>
        </p:txBody>
      </p:sp>
    </p:spTree>
    <p:extLst>
      <p:ext uri="{BB962C8B-B14F-4D97-AF65-F5344CB8AC3E}">
        <p14:creationId xmlns:p14="http://schemas.microsoft.com/office/powerpoint/2010/main" val="3467063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tr-TR" dirty="0" smtClean="0"/>
              <a:t>SPMO Bilgi Dizisi</a:t>
            </a:r>
            <a:br>
              <a:rPr lang="tr-TR" dirty="0" smtClean="0"/>
            </a:br>
            <a:r>
              <a:rPr lang="tr-TR" dirty="0"/>
              <a:t/>
            </a:r>
            <a:br>
              <a:rPr lang="tr-TR" dirty="0"/>
            </a:br>
            <a:r>
              <a:rPr lang="tr-TR" dirty="0" smtClean="0"/>
              <a:t>22 Kasım 2016</a:t>
            </a:r>
            <a:br>
              <a:rPr lang="tr-TR" dirty="0" smtClean="0"/>
            </a:br>
            <a:r>
              <a:rPr lang="tr-TR" dirty="0" smtClean="0"/>
              <a:t/>
            </a:r>
            <a:br>
              <a:rPr lang="tr-TR" dirty="0" smtClean="0"/>
            </a:br>
            <a:r>
              <a:rPr lang="tr-TR" dirty="0" smtClean="0"/>
              <a:t>Sorun </a:t>
            </a:r>
            <a:r>
              <a:rPr lang="tr-TR" dirty="0" smtClean="0"/>
              <a:t>Temelli Öğrenme: Küresel Ölçekte Sorunlarla Güdülen Üniversite Öğrenim Yapısı</a:t>
            </a:r>
            <a:endParaRPr lang="en-US" dirty="0"/>
          </a:p>
        </p:txBody>
      </p:sp>
      <p:sp>
        <p:nvSpPr>
          <p:cNvPr id="3" name="Subtitle 2"/>
          <p:cNvSpPr>
            <a:spLocks noGrp="1"/>
          </p:cNvSpPr>
          <p:nvPr>
            <p:ph type="subTitle" idx="1"/>
          </p:nvPr>
        </p:nvSpPr>
        <p:spPr>
          <a:xfrm>
            <a:off x="1371600" y="5013176"/>
            <a:ext cx="6400800" cy="625624"/>
          </a:xfrm>
        </p:spPr>
        <p:txBody>
          <a:bodyPr>
            <a:normAutofit fontScale="47500" lnSpcReduction="20000"/>
          </a:bodyPr>
          <a:lstStyle/>
          <a:p>
            <a:r>
              <a:rPr lang="tr-TR" dirty="0" smtClean="0"/>
              <a:t>Kaynak: NESTA Report, The Challange Driven University: How Real Life Problems Can Fuel Learning, Geoff Mulgan and Oscar Tonsley and Adam Price</a:t>
            </a:r>
            <a:endParaRPr lang="en-US" dirty="0"/>
          </a:p>
        </p:txBody>
      </p:sp>
    </p:spTree>
    <p:extLst>
      <p:ext uri="{BB962C8B-B14F-4D97-AF65-F5344CB8AC3E}">
        <p14:creationId xmlns:p14="http://schemas.microsoft.com/office/powerpoint/2010/main" val="3345880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Güçlükleri Yenmek ve Riski Yönetmek</a:t>
            </a:r>
            <a:endParaRPr lang="en-US" dirty="0"/>
          </a:p>
        </p:txBody>
      </p:sp>
      <p:sp>
        <p:nvSpPr>
          <p:cNvPr id="3" name="Content Placeholder 2"/>
          <p:cNvSpPr>
            <a:spLocks noGrp="1"/>
          </p:cNvSpPr>
          <p:nvPr>
            <p:ph idx="1"/>
          </p:nvPr>
        </p:nvSpPr>
        <p:spPr/>
        <p:txBody>
          <a:bodyPr>
            <a:normAutofit fontScale="77500" lnSpcReduction="20000"/>
          </a:bodyPr>
          <a:lstStyle/>
          <a:p>
            <a:r>
              <a:rPr lang="tr-TR" dirty="0" smtClean="0"/>
              <a:t>En önemli konu; mevcut, ilerleyen, genel kabul görmüş yaklaşımlarla devam etmek yerine, yenilik ve dolaylı olarak da risk barındıran yöntemleri benimseme cesaretidir. </a:t>
            </a:r>
          </a:p>
          <a:p>
            <a:pPr lvl="1"/>
            <a:r>
              <a:rPr lang="tr-TR" dirty="0" smtClean="0"/>
              <a:t>Buradaki alışveriş öngörülebilirlik ve muhafazakarlığın avantajları ile deneyimleme ve gelişme arasındaki ödünleşimdir (tradeoff). </a:t>
            </a:r>
          </a:p>
          <a:p>
            <a:r>
              <a:rPr lang="tr-TR" dirty="0" smtClean="0"/>
              <a:t>Bu nedenle sorun temelli öğrenmenin mucidi olan Kanada’lı McMaster Üniversitesi Tıp Fakültesi, yıllar süren gözlemlemenin ve deneyimlemenin ardından müfredatlarını değiştirmiştir. </a:t>
            </a:r>
          </a:p>
          <a:p>
            <a:r>
              <a:rPr lang="tr-TR" dirty="0" smtClean="0"/>
              <a:t>Sorun temelli öğrenmenin bir sistem içinde ne denli katkı sağlayacağını anlayabilmek için bazı ders modüllerinin opsiyonel olarak öğrenciler tarafından deneyimlenmesini sağlamak yönünde öneri getirilmektedir. </a:t>
            </a:r>
          </a:p>
          <a:p>
            <a:endParaRPr lang="en-US" dirty="0"/>
          </a:p>
        </p:txBody>
      </p:sp>
    </p:spTree>
    <p:extLst>
      <p:ext uri="{BB962C8B-B14F-4D97-AF65-F5344CB8AC3E}">
        <p14:creationId xmlns:p14="http://schemas.microsoft.com/office/powerpoint/2010/main" val="6177329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Rakamlarla Dünyada Yüksek Öğrenim</a:t>
            </a:r>
            <a:endParaRPr lang="en-US" dirty="0"/>
          </a:p>
        </p:txBody>
      </p:sp>
      <p:sp>
        <p:nvSpPr>
          <p:cNvPr id="3" name="Content Placeholder 2"/>
          <p:cNvSpPr>
            <a:spLocks noGrp="1"/>
          </p:cNvSpPr>
          <p:nvPr>
            <p:ph idx="1"/>
          </p:nvPr>
        </p:nvSpPr>
        <p:spPr/>
        <p:txBody>
          <a:bodyPr>
            <a:normAutofit lnSpcReduction="10000"/>
          </a:bodyPr>
          <a:lstStyle/>
          <a:p>
            <a:r>
              <a:rPr lang="tr-TR" dirty="0" smtClean="0"/>
              <a:t>Dünyada 150 milyon yüksek öğrenim öğrencisi mevcut. </a:t>
            </a:r>
          </a:p>
          <a:p>
            <a:r>
              <a:rPr lang="tr-TR" dirty="0" smtClean="0"/>
              <a:t>2025 yılında rakamın 260 milyona ulaşması bekleniyor.</a:t>
            </a:r>
          </a:p>
          <a:p>
            <a:r>
              <a:rPr lang="tr-TR" dirty="0" smtClean="0"/>
              <a:t>Uluslararası hareketlilik içinde olanların sayısı 2.5 milyon. 2020 yılına kadar rakamın 7 milyona ulaşması bekleniyor. </a:t>
            </a:r>
          </a:p>
          <a:p>
            <a:r>
              <a:rPr lang="tr-TR" dirty="0" smtClean="0"/>
              <a:t>Yüksek öğrenim sisteminin harcamaları 1.8 trilyon USD. Yıllık artış oranı ise %8.</a:t>
            </a:r>
            <a:endParaRPr lang="en-US" dirty="0"/>
          </a:p>
        </p:txBody>
      </p:sp>
    </p:spTree>
    <p:extLst>
      <p:ext uri="{BB962C8B-B14F-4D97-AF65-F5344CB8AC3E}">
        <p14:creationId xmlns:p14="http://schemas.microsoft.com/office/powerpoint/2010/main" val="3394831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95536" y="1340768"/>
            <a:ext cx="8229600" cy="4525963"/>
          </a:xfrm>
        </p:spPr>
        <p:txBody>
          <a:bodyPr>
            <a:noAutofit/>
          </a:bodyPr>
          <a:lstStyle/>
          <a:p>
            <a:r>
              <a:rPr lang="tr-TR" sz="1800" dirty="0" smtClean="0"/>
              <a:t>II. Dünya Savaşından bu yana yüksek öğrenimde yöntem çok da değişmedi. </a:t>
            </a:r>
          </a:p>
          <a:p>
            <a:r>
              <a:rPr lang="tr-TR" sz="1800" dirty="0" smtClean="0"/>
              <a:t>Yüksek teknoloji araçları, online öğrenme, MOOC gibi radikal teknoloji sistemli girdilere rağmen bu tip unsurlar merkeze oturmuş </a:t>
            </a:r>
            <a:r>
              <a:rPr lang="tr-TR" sz="1800" dirty="0" smtClean="0"/>
              <a:t>değil. Sistemin çeperlerinde oynuyor </a:t>
            </a:r>
            <a:r>
              <a:rPr lang="tr-TR" sz="1800" dirty="0" smtClean="0"/>
              <a:t>şeklinde betimleniyor. </a:t>
            </a:r>
          </a:p>
          <a:p>
            <a:r>
              <a:rPr lang="tr-TR" sz="1800" dirty="0" smtClean="0"/>
              <a:t>NESTA’nın iddiası yeni bir modelle yaklaşım yüksek öğrenimin öğretme sistemleri yapısında bir değişim getirme yolunda. Bu yaklaşıma genel başlık itibariyle «challange driven university» adını veriyorlar. </a:t>
            </a:r>
          </a:p>
          <a:p>
            <a:r>
              <a:rPr lang="tr-TR" sz="1800" dirty="0" smtClean="0"/>
              <a:t>Bu yaklaşım bünyesinde; henüz </a:t>
            </a:r>
            <a:r>
              <a:rPr lang="tr-TR" sz="1800" dirty="0" smtClean="0"/>
              <a:t>genel kabul görmüş yanıt(lar)ı olmayan, güçlük barındıran sorunların çözümlerini bulmakla öğrenciler yükümlü. </a:t>
            </a:r>
          </a:p>
          <a:p>
            <a:r>
              <a:rPr lang="tr-TR" sz="1800" dirty="0" smtClean="0"/>
              <a:t>Öğrenciler bu tip sorunlara yanıt ararken farklı disiplinlerden oluşan çözümleri bir araya getirmek durumunda; takımlar halinde çalışmakta; ayrıca yüksek öğrenim sisteminin dışında oyuncu olan kurumlarla işbirliği yapmakta..</a:t>
            </a:r>
          </a:p>
          <a:p>
            <a:r>
              <a:rPr lang="tr-TR" sz="1800" dirty="0" smtClean="0"/>
              <a:t>Bu yaklaşım klasik yönteme bir alternatif üretmemekte. Çekirdek yaklaşıma tamamlayıcı bir unsur olarak görülmekte. Derinlemesine öğrenme için yanıtları öğrenmekten daha çok soruya odaklanmayı önemsemekte.</a:t>
            </a:r>
          </a:p>
        </p:txBody>
      </p:sp>
    </p:spTree>
    <p:extLst>
      <p:ext uri="{BB962C8B-B14F-4D97-AF65-F5344CB8AC3E}">
        <p14:creationId xmlns:p14="http://schemas.microsoft.com/office/powerpoint/2010/main" val="3457727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tr-TR" dirty="0" smtClean="0"/>
          </a:p>
          <a:p>
            <a:pPr marL="0" indent="0">
              <a:buNone/>
            </a:pPr>
            <a:endParaRPr lang="tr-TR" dirty="0"/>
          </a:p>
          <a:p>
            <a:pPr marL="0" indent="0">
              <a:buNone/>
            </a:pPr>
            <a:endParaRPr lang="tr-TR" dirty="0" smtClean="0"/>
          </a:p>
          <a:p>
            <a:pPr marL="0" indent="0" algn="ctr">
              <a:buNone/>
            </a:pPr>
            <a:r>
              <a:rPr lang="tr-TR" dirty="0" smtClean="0">
                <a:solidFill>
                  <a:srgbClr val="FF0000"/>
                </a:solidFill>
              </a:rPr>
              <a:t>Başedilmesi Gereken Alanların Temel Alındığı Yaklaşım – Challange Based Approach</a:t>
            </a:r>
            <a:endParaRPr lang="en-US" dirty="0">
              <a:solidFill>
                <a:srgbClr val="FF0000"/>
              </a:solidFill>
            </a:endParaRPr>
          </a:p>
        </p:txBody>
      </p:sp>
    </p:spTree>
    <p:extLst>
      <p:ext uri="{BB962C8B-B14F-4D97-AF65-F5344CB8AC3E}">
        <p14:creationId xmlns:p14="http://schemas.microsoft.com/office/powerpoint/2010/main" val="2316967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tr-TR" dirty="0" smtClean="0"/>
              <a:t>Dünyada yüksek öğrenim sisteminin karşılaştığı çeşitli etkenler mevcut. Bunlar arasında; </a:t>
            </a:r>
          </a:p>
          <a:p>
            <a:pPr lvl="1"/>
            <a:r>
              <a:rPr lang="tr-TR" dirty="0" smtClean="0"/>
              <a:t>Üniversiteler ABD ve Avrupa’daki örneklerine benzemeye çalışmaktalar. En büyük hedeflerden biri ise karşılaştırma tablolarında üst sıralara yükselmek</a:t>
            </a:r>
          </a:p>
          <a:p>
            <a:pPr lvl="1"/>
            <a:r>
              <a:rPr lang="tr-TR" dirty="0" smtClean="0"/>
              <a:t>Fonlama sisteminin değiştirmek. </a:t>
            </a:r>
          </a:p>
          <a:p>
            <a:pPr lvl="1"/>
            <a:r>
              <a:rPr lang="tr-TR" dirty="0" smtClean="0"/>
              <a:t>Üniversitelerin faaliyetlerinin performans yönetimini izlemek. Örneğin İngiltere’de daha yüksek standartlarda öğrenim sunabilmek için Teaching Excellence Framework isimli bir yol haritası oluşturulmuştur. </a:t>
            </a:r>
            <a:br>
              <a:rPr lang="tr-TR" dirty="0" smtClean="0"/>
            </a:br>
            <a:endParaRPr lang="tr-TR" dirty="0" smtClean="0"/>
          </a:p>
          <a:p>
            <a:r>
              <a:rPr lang="tr-TR" dirty="0" smtClean="0"/>
              <a:t>Teknolojiye dayalı gelişmeler yaşansa da üniversite sisteminde öğretim ile ilgili inovatif yaklaşımlar sınırlı kalmıştır. </a:t>
            </a:r>
            <a:br>
              <a:rPr lang="tr-TR" dirty="0" smtClean="0"/>
            </a:br>
            <a:endParaRPr lang="tr-TR" dirty="0" smtClean="0"/>
          </a:p>
          <a:p>
            <a:r>
              <a:rPr lang="tr-TR" dirty="0" smtClean="0"/>
              <a:t>Yüsek öğrenimde bir inovasyon sistemine ihtiyaç duyulduğu vurgulanmaktadır. </a:t>
            </a:r>
          </a:p>
          <a:p>
            <a:pPr lvl="1"/>
            <a:endParaRPr lang="en-US" dirty="0"/>
          </a:p>
        </p:txBody>
      </p:sp>
    </p:spTree>
    <p:extLst>
      <p:ext uri="{BB962C8B-B14F-4D97-AF65-F5344CB8AC3E}">
        <p14:creationId xmlns:p14="http://schemas.microsoft.com/office/powerpoint/2010/main" val="713766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tr-TR" dirty="0" smtClean="0"/>
              <a:t>Geleneksel pedagoji ve disipliner çalışmaların genel hakimiyetinde başedilmesi gereken alanlara dayanarak geliştirilen yaklaşımın (bundan sonra yeni yaklaşım olarak anılacak) dayandığı temel ilkeler;</a:t>
            </a:r>
          </a:p>
          <a:p>
            <a:pPr lvl="1"/>
            <a:r>
              <a:rPr lang="tr-TR" dirty="0" smtClean="0"/>
              <a:t>İşler projelerle organize edilir</a:t>
            </a:r>
          </a:p>
          <a:p>
            <a:pPr lvl="1"/>
            <a:r>
              <a:rPr lang="tr-TR" dirty="0" smtClean="0"/>
              <a:t>Takım halinde çalışılır</a:t>
            </a:r>
          </a:p>
          <a:p>
            <a:pPr lvl="1"/>
            <a:r>
              <a:rPr lang="tr-TR" dirty="0" smtClean="0"/>
              <a:t>Projeler temel olarak çözülmemiş sorunlara işaret eder. Bu sorunlar bilimle veya toplumla ilgili olabilir. </a:t>
            </a:r>
          </a:p>
          <a:p>
            <a:pPr lvl="1"/>
            <a:r>
              <a:rPr lang="tr-TR" dirty="0" smtClean="0"/>
              <a:t>İster iş dünyasında, ister kamudan projelerde ortaklar ve müşteriler, üniversite dışından kuruluşlardan olmak durumundadır</a:t>
            </a:r>
          </a:p>
          <a:p>
            <a:pPr lvl="1"/>
            <a:r>
              <a:rPr lang="tr-TR" dirty="0" smtClean="0"/>
              <a:t>Mevcut bilgiyi öğrenmekten </a:t>
            </a:r>
            <a:r>
              <a:rPr lang="tr-TR" dirty="0" smtClean="0"/>
              <a:t>çok, </a:t>
            </a:r>
            <a:r>
              <a:rPr lang="tr-TR" dirty="0" smtClean="0"/>
              <a:t>yeni bilginin ortaya çıkarılmasına çaba sarfedilir. </a:t>
            </a:r>
            <a:endParaRPr lang="en-US" dirty="0"/>
          </a:p>
        </p:txBody>
      </p:sp>
    </p:spTree>
    <p:extLst>
      <p:ext uri="{BB962C8B-B14F-4D97-AF65-F5344CB8AC3E}">
        <p14:creationId xmlns:p14="http://schemas.microsoft.com/office/powerpoint/2010/main" val="1007171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tr-TR" dirty="0" smtClean="0"/>
              <a:t>Farklı kurumlar sorun temelli öğrenmeyle ilgili çeşitli çözümler ve uygulama biçimleri ortaya koysa da, ortak bazı yaklaşımlar mevcut. Bunlardan bir bölümü aşağıda açıklanmakta:</a:t>
            </a:r>
          </a:p>
          <a:p>
            <a:pPr lvl="1"/>
            <a:r>
              <a:rPr lang="tr-TR" dirty="0" smtClean="0">
                <a:solidFill>
                  <a:srgbClr val="FF0000"/>
                </a:solidFill>
              </a:rPr>
              <a:t>Öğrenme sosyal bir faaliyettir</a:t>
            </a:r>
            <a:r>
              <a:rPr lang="tr-TR" dirty="0" smtClean="0"/>
              <a:t>. Öğrenmede tercihler grup öğrenme tekniğinden yanadır. Grup veya öğrenci merkezli öğrenme ile anlatılan; öğreten ve öğrenci arasındaki etkileşimin yeniden düzenlenmesidir. </a:t>
            </a:r>
          </a:p>
          <a:p>
            <a:pPr lvl="2"/>
            <a:r>
              <a:rPr lang="tr-TR" dirty="0" smtClean="0"/>
              <a:t>Öğretenin grup tartışmalarını yönlendirmesi, gerektiğinde görüş ve bilgi vermesi, ancak öğrencilerin kendi kendilerine anlamaları ve keşfetmeleri için güçlü bir rehber olması beklenmekte. Bu yaklaşım sayesinde grubun ortak akıl üretmesi, bağımlı olmama duygusu, problem çözme yeteneği ve sürekli öğrenme özellikleri gelişmektedir. </a:t>
            </a:r>
          </a:p>
          <a:p>
            <a:pPr lvl="1"/>
            <a:endParaRPr lang="en-US" dirty="0"/>
          </a:p>
        </p:txBody>
      </p:sp>
    </p:spTree>
    <p:extLst>
      <p:ext uri="{BB962C8B-B14F-4D97-AF65-F5344CB8AC3E}">
        <p14:creationId xmlns:p14="http://schemas.microsoft.com/office/powerpoint/2010/main" val="3599661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lvl="1"/>
            <a:r>
              <a:rPr lang="tr-TR" sz="2000" dirty="0" smtClean="0"/>
              <a:t>Öğrenmenin en etkin gerçekleştiği ortam genellikle </a:t>
            </a:r>
            <a:r>
              <a:rPr lang="tr-TR" sz="2000" dirty="0" smtClean="0">
                <a:solidFill>
                  <a:srgbClr val="FF0000"/>
                </a:solidFill>
              </a:rPr>
              <a:t>gerçek dünya sorunlarının </a:t>
            </a:r>
            <a:r>
              <a:rPr lang="tr-TR" sz="2000" dirty="0" smtClean="0"/>
              <a:t>dikkate alındığı çözümlerle olanaklı hale gelmektedir. </a:t>
            </a:r>
          </a:p>
          <a:p>
            <a:pPr lvl="1"/>
            <a:r>
              <a:rPr lang="tr-TR" sz="2000" dirty="0" smtClean="0"/>
              <a:t>Öğrencinin en önemli motivasyonlarından biri öğrenmenin neden gerçekleştiği, bir başka ifadeyle yaptığı için amacını iyi bilmesidir. </a:t>
            </a:r>
          </a:p>
          <a:p>
            <a:pPr lvl="1"/>
            <a:r>
              <a:rPr lang="tr-TR" sz="2000" dirty="0" smtClean="0"/>
              <a:t>Bu yaklaşımda karmaşık bir sorunun bileşenlerine ayrılması yöntemi, kariyer hayatı boyunca kullanılacak olan bir alışkanlığın edinilmesini kolaylaştırır. </a:t>
            </a:r>
          </a:p>
          <a:p>
            <a:pPr lvl="1"/>
            <a:r>
              <a:rPr lang="tr-TR" sz="2000" dirty="0" smtClean="0">
                <a:solidFill>
                  <a:srgbClr val="FF0000"/>
                </a:solidFill>
              </a:rPr>
              <a:t>Disiplinlerarası olmak</a:t>
            </a:r>
            <a:r>
              <a:rPr lang="tr-TR" sz="2000" dirty="0" smtClean="0"/>
              <a:t>.  </a:t>
            </a:r>
          </a:p>
          <a:p>
            <a:pPr lvl="1"/>
            <a:r>
              <a:rPr lang="tr-TR" sz="2000" dirty="0" smtClean="0">
                <a:solidFill>
                  <a:srgbClr val="FF0000"/>
                </a:solidFill>
              </a:rPr>
              <a:t>Değerlendirmelere yenilikçi bir yaklaşım</a:t>
            </a:r>
            <a:r>
              <a:rPr lang="tr-TR" sz="2000" dirty="0" smtClean="0"/>
              <a:t>. Değerlendirme konusu dikkate alındığında, mantıklı olan şu iki soruyla başlanmaktadır: 1) öğrencilerden neyi öğrenmelerini istiyoruz? ve 2) onları nasıl değerlendireceğiz? Geneksel sınav tekniğinin ötesinde, özellikle takım halinde performans, takımın ortaya koyduğu ürünün niteliği ve öğrencinin bütünleşik sistem düşüncesini ne denli benimsediği gibi performans kriterleri önem kazanmakta. </a:t>
            </a:r>
            <a:endParaRPr lang="en-US" sz="2000" dirty="0"/>
          </a:p>
        </p:txBody>
      </p:sp>
    </p:spTree>
    <p:extLst>
      <p:ext uri="{BB962C8B-B14F-4D97-AF65-F5344CB8AC3E}">
        <p14:creationId xmlns:p14="http://schemas.microsoft.com/office/powerpoint/2010/main" val="2850354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1"/>
            <a:r>
              <a:rPr lang="tr-TR" dirty="0" smtClean="0">
                <a:solidFill>
                  <a:srgbClr val="FF0000"/>
                </a:solidFill>
              </a:rPr>
              <a:t>Yapıtaşlarından tematik taşlara-bloklara</a:t>
            </a:r>
            <a:r>
              <a:rPr lang="tr-TR" dirty="0" smtClean="0"/>
              <a:t>. Genel kabul gören anlayış, bir konunun işlenmesi sırasında temel bilginin sunumun önce aktarılmasıdır. Ancak bu yaklaşımda karşı karşıya kalınan güçlüklerden biri öğrencinin ilgi duyacağı konuların sonlarda işlenmesidir. </a:t>
            </a:r>
          </a:p>
          <a:p>
            <a:pPr lvl="2"/>
            <a:r>
              <a:rPr lang="tr-TR" dirty="0" smtClean="0"/>
              <a:t>Tematik öğrenme yaklaşımı farklıdır. Bir tek tema altında farklı konular işlenir. Örneğin bir biyoloji dersinde iklim değişikliği öğretilirken ekoloji, sentetik biyoloji, biyokimya, eko-psikoloji gibi konulardan bahsedilerek bütüncül (holistic) bir algı ortaya konur. </a:t>
            </a:r>
          </a:p>
          <a:p>
            <a:pPr lvl="1"/>
            <a:endParaRPr lang="en-US" dirty="0"/>
          </a:p>
        </p:txBody>
      </p:sp>
    </p:spTree>
    <p:extLst>
      <p:ext uri="{BB962C8B-B14F-4D97-AF65-F5344CB8AC3E}">
        <p14:creationId xmlns:p14="http://schemas.microsoft.com/office/powerpoint/2010/main" val="3711529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637</TotalTime>
  <Words>753</Words>
  <Application>Microsoft Office PowerPoint</Application>
  <PresentationFormat>On-screen Show (4:3)</PresentationFormat>
  <Paragraphs>44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SPMO Bilgi Dizisi  22 Kasım 2016  Sorun Temelli Öğrenme: Küresel Ölçekte Sorunlarla Güdülen Üniversite Öğrenim Yapısı</vt:lpstr>
      <vt:lpstr>Rakamlarla Dünyada Yüksek Öğrenim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Güçlükleri Yenmek ve Riski Yönetmek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Sorun Temelli Öğrenme: Küresel Ölçekte Sorunlarla Güdülen Üniversite Öğrenim Yapısı</dc:title>
  <dc:creator>Selçuk Karaata</dc:creator>
  <cp:lastModifiedBy>Selçuk Karaata</cp:lastModifiedBy>
  <cp:revision>27</cp:revision>
  <dcterms:created xsi:type="dcterms:W3CDTF">2016-11-17T07:52:02Z</dcterms:created>
  <dcterms:modified xsi:type="dcterms:W3CDTF">2016-11-22T13:16:59Z</dcterms:modified>
</cp:coreProperties>
</file>